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3"/>
  </p:handoutMasterIdLst>
  <p:sldIdLst>
    <p:sldId id="256" r:id="rId2"/>
    <p:sldId id="288" r:id="rId3"/>
    <p:sldId id="258" r:id="rId4"/>
    <p:sldId id="301" r:id="rId5"/>
    <p:sldId id="260" r:id="rId6"/>
    <p:sldId id="261" r:id="rId7"/>
    <p:sldId id="263" r:id="rId8"/>
    <p:sldId id="262" r:id="rId9"/>
    <p:sldId id="264" r:id="rId10"/>
    <p:sldId id="303" r:id="rId11"/>
    <p:sldId id="259" r:id="rId12"/>
    <p:sldId id="304" r:id="rId13"/>
    <p:sldId id="272" r:id="rId14"/>
    <p:sldId id="279" r:id="rId15"/>
    <p:sldId id="273" r:id="rId16"/>
    <p:sldId id="290" r:id="rId17"/>
    <p:sldId id="305" r:id="rId18"/>
    <p:sldId id="292" r:id="rId19"/>
    <p:sldId id="335" r:id="rId20"/>
    <p:sldId id="336" r:id="rId21"/>
    <p:sldId id="337" r:id="rId22"/>
    <p:sldId id="293" r:id="rId23"/>
    <p:sldId id="296" r:id="rId24"/>
    <p:sldId id="300" r:id="rId25"/>
    <p:sldId id="297" r:id="rId26"/>
    <p:sldId id="309" r:id="rId27"/>
    <p:sldId id="310" r:id="rId28"/>
    <p:sldId id="311" r:id="rId29"/>
    <p:sldId id="312" r:id="rId30"/>
    <p:sldId id="298" r:id="rId31"/>
    <p:sldId id="299" r:id="rId32"/>
    <p:sldId id="314" r:id="rId33"/>
    <p:sldId id="339" r:id="rId34"/>
    <p:sldId id="340" r:id="rId35"/>
    <p:sldId id="289" r:id="rId36"/>
    <p:sldId id="320" r:id="rId37"/>
    <p:sldId id="327" r:id="rId38"/>
    <p:sldId id="338" r:id="rId39"/>
    <p:sldId id="315" r:id="rId40"/>
    <p:sldId id="287" r:id="rId41"/>
    <p:sldId id="316" r:id="rId42"/>
    <p:sldId id="341" r:id="rId43"/>
    <p:sldId id="331" r:id="rId44"/>
    <p:sldId id="332" r:id="rId45"/>
    <p:sldId id="333" r:id="rId46"/>
    <p:sldId id="345" r:id="rId47"/>
    <p:sldId id="328" r:id="rId48"/>
    <p:sldId id="342" r:id="rId49"/>
    <p:sldId id="346" r:id="rId50"/>
    <p:sldId id="330" r:id="rId51"/>
    <p:sldId id="319" r:id="rId52"/>
    <p:sldId id="274" r:id="rId53"/>
    <p:sldId id="275" r:id="rId54"/>
    <p:sldId id="278" r:id="rId55"/>
    <p:sldId id="276" r:id="rId56"/>
    <p:sldId id="270" r:id="rId57"/>
    <p:sldId id="291" r:id="rId58"/>
    <p:sldId id="324" r:id="rId59"/>
    <p:sldId id="325" r:id="rId60"/>
    <p:sldId id="326" r:id="rId61"/>
    <p:sldId id="347" r:id="rId62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4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1754D-6309-475F-A847-35ABE989EF66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526C6-EDBE-4CCB-BA08-6D4E3FCAE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5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8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2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06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6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7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5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7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5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9940A-3F2D-4C49-B228-E891609030D9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179DE-CD37-44B7-936E-9B56F25B6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1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in bioinformatics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Adam Kim</a:t>
            </a:r>
          </a:p>
          <a:p>
            <a:r>
              <a:rPr lang="en-US" dirty="0"/>
              <a:t>2019 – 08 – 12</a:t>
            </a:r>
          </a:p>
          <a:p>
            <a:endParaRPr lang="en-US" dirty="0"/>
          </a:p>
          <a:p>
            <a:r>
              <a:rPr lang="en-US" dirty="0"/>
              <a:t>Twitter: @atomadam2</a:t>
            </a:r>
          </a:p>
        </p:txBody>
      </p:sp>
    </p:spTree>
    <p:extLst>
      <p:ext uri="{BB962C8B-B14F-4D97-AF65-F5344CB8AC3E}">
        <p14:creationId xmlns:p14="http://schemas.microsoft.com/office/powerpoint/2010/main" val="370167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Bioinformatics and the Central Dogma</a:t>
            </a:r>
          </a:p>
        </p:txBody>
      </p:sp>
      <p:pic>
        <p:nvPicPr>
          <p:cNvPr id="1026" name="Picture 2" descr="https://www.mun.ca/biology/scarr/Fig13_02_eukaryot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30" y="1079360"/>
            <a:ext cx="8805545" cy="577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760" y="2633472"/>
            <a:ext cx="5358384" cy="32918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40496" y="3364992"/>
            <a:ext cx="2103120" cy="1572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2832" y="1000761"/>
            <a:ext cx="9979152" cy="58233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4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Questions to ask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133856"/>
            <a:ext cx="57166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What do you want?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What tools/skills do I need?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How do I learn these skills?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How do I get started?</a:t>
            </a:r>
          </a:p>
        </p:txBody>
      </p:sp>
    </p:spTree>
    <p:extLst>
      <p:ext uri="{BB962C8B-B14F-4D97-AF65-F5344CB8AC3E}">
        <p14:creationId xmlns:p14="http://schemas.microsoft.com/office/powerpoint/2010/main" val="132789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1B3BFAB-4AB3-934F-B76E-F6CA43DCF09A}"/>
              </a:ext>
            </a:extLst>
          </p:cNvPr>
          <p:cNvSpPr/>
          <p:nvPr/>
        </p:nvSpPr>
        <p:spPr>
          <a:xfrm>
            <a:off x="0" y="3686783"/>
            <a:ext cx="12192000" cy="3171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Questions to ask yourself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133856"/>
            <a:ext cx="57166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What do you want?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What tools/skills do I need?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How do I learn these skills?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How do I get started?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F6D775-B761-2948-9843-0974F8ADB0DC}"/>
              </a:ext>
            </a:extLst>
          </p:cNvPr>
          <p:cNvSpPr txBox="1"/>
          <p:nvPr/>
        </p:nvSpPr>
        <p:spPr>
          <a:xfrm>
            <a:off x="3534382" y="3888672"/>
            <a:ext cx="8657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Is it too time consuming?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Can I pay someone to do this?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Can I collaborate with someone to do this?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Will I be confident enough to show people?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Can I do this alone?</a:t>
            </a:r>
          </a:p>
        </p:txBody>
      </p:sp>
    </p:spTree>
    <p:extLst>
      <p:ext uri="{BB962C8B-B14F-4D97-AF65-F5344CB8AC3E}">
        <p14:creationId xmlns:p14="http://schemas.microsoft.com/office/powerpoint/2010/main" val="243820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A9C6F78-DA52-AE41-92E8-230F4ACCF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0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072" y="643465"/>
            <a:ext cx="4594995" cy="58254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52D10395-7CE2-DF48-B3C7-28EF4125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6885D93-6C32-7A48-877D-9748A816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6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F0548-91FB-2641-9F37-4FD40417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F3DD289-F6E9-324B-86E6-7706A90F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</p:spTree>
    <p:extLst>
      <p:ext uri="{BB962C8B-B14F-4D97-AF65-F5344CB8AC3E}">
        <p14:creationId xmlns:p14="http://schemas.microsoft.com/office/powerpoint/2010/main" val="343082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Microscopy and ImageJ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E9F499-C4C1-5444-BDA6-AD259A38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796"/>
            <a:ext cx="12192000" cy="4307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17A12F5-871B-D942-8DA3-F148F8EFDE67}"/>
              </a:ext>
            </a:extLst>
          </p:cNvPr>
          <p:cNvSpPr txBox="1"/>
          <p:nvPr/>
        </p:nvSpPr>
        <p:spPr>
          <a:xfrm>
            <a:off x="9473204" y="5494337"/>
            <a:ext cx="2573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From </a:t>
            </a:r>
            <a:r>
              <a:rPr lang="en-US" sz="2800" dirty="0" err="1"/>
              <a:t>imagej.net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94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A2A69C-AB35-D943-A1AF-C8E03DEC9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0" t="3129" r="3249" b="3518"/>
          <a:stretch/>
        </p:blipFill>
        <p:spPr>
          <a:xfrm>
            <a:off x="243192" y="1851219"/>
            <a:ext cx="5261030" cy="2824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6C689C-682D-8647-A282-491E1121B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66"/>
          <a:stretch/>
        </p:blipFill>
        <p:spPr>
          <a:xfrm>
            <a:off x="5773379" y="1157592"/>
            <a:ext cx="6089823" cy="49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What Now?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FB212-E386-F04C-8546-2C61725320B3}"/>
              </a:ext>
            </a:extLst>
          </p:cNvPr>
          <p:cNvSpPr txBox="1"/>
          <p:nvPr/>
        </p:nvSpPr>
        <p:spPr>
          <a:xfrm>
            <a:off x="640080" y="1133856"/>
            <a:ext cx="62636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Decide what you want to learn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started</a:t>
            </a:r>
          </a:p>
          <a:p>
            <a:pPr marL="342900" indent="-342900">
              <a:buFont typeface="+mj-lt"/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5383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What Now?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FB212-E386-F04C-8546-2C61725320B3}"/>
              </a:ext>
            </a:extLst>
          </p:cNvPr>
          <p:cNvSpPr txBox="1"/>
          <p:nvPr/>
        </p:nvSpPr>
        <p:spPr>
          <a:xfrm>
            <a:off x="640080" y="1133856"/>
            <a:ext cx="62636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Decide what you want to learn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started</a:t>
            </a:r>
          </a:p>
          <a:p>
            <a:pPr marL="342900" indent="-342900">
              <a:buFont typeface="+mj-lt"/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249F90-4845-3341-8306-FD43DDB5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" b="1901"/>
          <a:stretch/>
        </p:blipFill>
        <p:spPr>
          <a:xfrm>
            <a:off x="9502976" y="761026"/>
            <a:ext cx="2498832" cy="333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2D64F-F5C9-B147-9F4E-72A3A47B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46" y="713978"/>
            <a:ext cx="2469098" cy="32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" y="1133856"/>
            <a:ext cx="616072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Diversity in Bioinformatics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Deciding what you want/need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What do I need to start?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Getting </a:t>
            </a:r>
            <a:r>
              <a:rPr lang="en-US" sz="3600" dirty="0"/>
              <a:t>Data for a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Scripting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 smtClean="0"/>
              <a:t>Visualization</a:t>
            </a:r>
            <a:endParaRPr lang="en-US" sz="3600" dirty="0"/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Experimental Design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8241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What Now?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FB212-E386-F04C-8546-2C61725320B3}"/>
              </a:ext>
            </a:extLst>
          </p:cNvPr>
          <p:cNvSpPr txBox="1"/>
          <p:nvPr/>
        </p:nvSpPr>
        <p:spPr>
          <a:xfrm>
            <a:off x="640080" y="1133856"/>
            <a:ext cx="62636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Decide what you want to learn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started</a:t>
            </a:r>
          </a:p>
          <a:p>
            <a:pPr marL="342900" indent="-342900">
              <a:buFont typeface="+mj-lt"/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249F90-4845-3341-8306-FD43DDB5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" b="1901"/>
          <a:stretch/>
        </p:blipFill>
        <p:spPr>
          <a:xfrm>
            <a:off x="9502976" y="761026"/>
            <a:ext cx="2498832" cy="333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2D64F-F5C9-B147-9F4E-72A3A47B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46" y="713978"/>
            <a:ext cx="2469098" cy="323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B4EB2E-ABAD-4A43-9C1A-3CFA94A7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553" y="1825565"/>
            <a:ext cx="2369447" cy="35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3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What Now?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5FB212-E386-F04C-8546-2C61725320B3}"/>
              </a:ext>
            </a:extLst>
          </p:cNvPr>
          <p:cNvSpPr txBox="1"/>
          <p:nvPr/>
        </p:nvSpPr>
        <p:spPr>
          <a:xfrm>
            <a:off x="640080" y="1133856"/>
            <a:ext cx="62636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Decide what you want to learn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a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Get started</a:t>
            </a:r>
          </a:p>
          <a:p>
            <a:pPr marL="342900" indent="-342900">
              <a:buFont typeface="+mj-lt"/>
              <a:buAutoNum type="arabicPeriod"/>
            </a:pP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4249F90-4845-3341-8306-FD43DDB52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" b="1901"/>
          <a:stretch/>
        </p:blipFill>
        <p:spPr>
          <a:xfrm>
            <a:off x="9502976" y="761026"/>
            <a:ext cx="2498832" cy="333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2D64F-F5C9-B147-9F4E-72A3A47B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46" y="713978"/>
            <a:ext cx="2469098" cy="323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B4EB2E-ABAD-4A43-9C1A-3CFA94A70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553" y="1825565"/>
            <a:ext cx="2369447" cy="3572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5C5BEDA-2432-6D4F-BD0F-0A2B64BE5575}"/>
              </a:ext>
            </a:extLst>
          </p:cNvPr>
          <p:cNvSpPr txBox="1"/>
          <p:nvPr/>
        </p:nvSpPr>
        <p:spPr>
          <a:xfrm>
            <a:off x="6210906" y="4235369"/>
            <a:ext cx="53410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A suggestion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Coming up with a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What that would look like</a:t>
            </a:r>
          </a:p>
        </p:txBody>
      </p:sp>
    </p:spTree>
    <p:extLst>
      <p:ext uri="{BB962C8B-B14F-4D97-AF65-F5344CB8AC3E}">
        <p14:creationId xmlns:p14="http://schemas.microsoft.com/office/powerpoint/2010/main" val="354913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1249CE7-2C97-EA4E-BBB9-45D871B4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24"/>
          <a:stretch/>
        </p:blipFill>
        <p:spPr>
          <a:xfrm>
            <a:off x="2097242" y="915555"/>
            <a:ext cx="7997515" cy="48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CB1686-3228-4340-B26A-5DD3DF7D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27" y="850620"/>
            <a:ext cx="9670473" cy="54162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32141922-DFEB-9E41-81F4-4067FB7D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Using R to make a website</a:t>
            </a:r>
          </a:p>
        </p:txBody>
      </p:sp>
    </p:spTree>
    <p:extLst>
      <p:ext uri="{BB962C8B-B14F-4D97-AF65-F5344CB8AC3E}">
        <p14:creationId xmlns:p14="http://schemas.microsoft.com/office/powerpoint/2010/main" val="128639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4A66AE-B164-F34E-8C8A-9AF22DA95FEA}"/>
              </a:ext>
            </a:extLst>
          </p:cNvPr>
          <p:cNvSpPr txBox="1"/>
          <p:nvPr/>
        </p:nvSpPr>
        <p:spPr>
          <a:xfrm>
            <a:off x="2148143" y="1353814"/>
            <a:ext cx="21050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DO:</a:t>
            </a:r>
          </a:p>
          <a:p>
            <a:pPr marL="342900" indent="-342900">
              <a:buAutoNum type="arabicPeriod"/>
            </a:pPr>
            <a:r>
              <a:rPr lang="en-US" dirty="0"/>
              <a:t>Install R</a:t>
            </a:r>
          </a:p>
          <a:p>
            <a:pPr marL="342900" indent="-34290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Rstudio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Install packages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AC7DD93-7370-DC41-B46E-5EF64FB4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Using R to make a website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E0F131-CD0B-3B4E-A98F-9140B3175F28}"/>
              </a:ext>
            </a:extLst>
          </p:cNvPr>
          <p:cNvSpPr txBox="1"/>
          <p:nvPr/>
        </p:nvSpPr>
        <p:spPr>
          <a:xfrm>
            <a:off x="9493569" y="3956693"/>
            <a:ext cx="223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 of Advice</a:t>
            </a:r>
          </a:p>
          <a:p>
            <a:r>
              <a:rPr lang="en-US" sz="2400" dirty="0"/>
              <a:t>Use a personal computer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60B4CDE-15A2-8F47-BADC-FDE5DC6D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74" y="5290612"/>
            <a:ext cx="1537873" cy="1537873"/>
          </a:xfrm>
          <a:prstGeom prst="rect">
            <a:avLst/>
          </a:prstGeom>
        </p:spPr>
      </p:pic>
      <p:sp>
        <p:nvSpPr>
          <p:cNvPr id="11" name="Teardrop 10">
            <a:extLst>
              <a:ext uri="{FF2B5EF4-FFF2-40B4-BE49-F238E27FC236}">
                <a16:creationId xmlns:a16="http://schemas.microsoft.com/office/drawing/2014/main" xmlns="" id="{34D8E0DC-CF93-A34B-9E36-EC466203A6A4}"/>
              </a:ext>
            </a:extLst>
          </p:cNvPr>
          <p:cNvSpPr/>
          <p:nvPr/>
        </p:nvSpPr>
        <p:spPr>
          <a:xfrm flipH="1" flipV="1">
            <a:off x="9200547" y="3429000"/>
            <a:ext cx="2531009" cy="2110280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4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16C814-1606-DE40-91CD-C67A5500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1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16C814-1606-DE40-91CD-C67A5500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40D7996-CDDE-2D44-A9F8-C81325B6A3D0}"/>
              </a:ext>
            </a:extLst>
          </p:cNvPr>
          <p:cNvSpPr/>
          <p:nvPr/>
        </p:nvSpPr>
        <p:spPr>
          <a:xfrm>
            <a:off x="0" y="340468"/>
            <a:ext cx="8501974" cy="37548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321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16C814-1606-DE40-91CD-C67A5500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40D7996-CDDE-2D44-A9F8-C81325B6A3D0}"/>
              </a:ext>
            </a:extLst>
          </p:cNvPr>
          <p:cNvSpPr/>
          <p:nvPr/>
        </p:nvSpPr>
        <p:spPr>
          <a:xfrm>
            <a:off x="0" y="4085617"/>
            <a:ext cx="8501974" cy="27456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339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16C814-1606-DE40-91CD-C67A5500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C4A1BC-4CD8-E348-836A-07E5FD4F31AF}"/>
              </a:ext>
            </a:extLst>
          </p:cNvPr>
          <p:cNvSpPr/>
          <p:nvPr/>
        </p:nvSpPr>
        <p:spPr>
          <a:xfrm>
            <a:off x="8501974" y="492868"/>
            <a:ext cx="3690026" cy="2279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9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16C814-1606-DE40-91CD-C67A5500F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C4A1BC-4CD8-E348-836A-07E5FD4F31AF}"/>
              </a:ext>
            </a:extLst>
          </p:cNvPr>
          <p:cNvSpPr/>
          <p:nvPr/>
        </p:nvSpPr>
        <p:spPr>
          <a:xfrm>
            <a:off x="8501974" y="2759413"/>
            <a:ext cx="3690026" cy="4081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808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375" t="15185" r="43438" b="6111"/>
          <a:stretch/>
        </p:blipFill>
        <p:spPr>
          <a:xfrm>
            <a:off x="0" y="0"/>
            <a:ext cx="2444137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479" t="18333" r="35416" b="7407"/>
          <a:stretch/>
        </p:blipFill>
        <p:spPr>
          <a:xfrm>
            <a:off x="2362200" y="0"/>
            <a:ext cx="3670300" cy="509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479" t="10185" r="43125" b="66111"/>
          <a:stretch/>
        </p:blipFill>
        <p:spPr>
          <a:xfrm>
            <a:off x="2311400" y="5054600"/>
            <a:ext cx="27305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3854" t="25556" r="34896" b="18703"/>
          <a:stretch/>
        </p:blipFill>
        <p:spPr>
          <a:xfrm>
            <a:off x="5321300" y="0"/>
            <a:ext cx="3213100" cy="32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4063" t="34259" r="36042" b="15556"/>
          <a:stretch/>
        </p:blipFill>
        <p:spPr>
          <a:xfrm>
            <a:off x="5334000" y="3175000"/>
            <a:ext cx="3093458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9791" t="19260" r="60104" b="21852"/>
          <a:stretch/>
        </p:blipFill>
        <p:spPr>
          <a:xfrm>
            <a:off x="8521700" y="101600"/>
            <a:ext cx="3670300" cy="4038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F52378-1E5B-FC46-894A-B37B8BA22736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D3CD93F-AED9-5340-A8D5-BFD0565383C4}"/>
              </a:ext>
            </a:extLst>
          </p:cNvPr>
          <p:cNvSpPr/>
          <p:nvPr/>
        </p:nvSpPr>
        <p:spPr>
          <a:xfrm>
            <a:off x="5346700" y="0"/>
            <a:ext cx="32004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D3CD93F-AED9-5340-A8D5-BFD0565383C4}"/>
              </a:ext>
            </a:extLst>
          </p:cNvPr>
          <p:cNvSpPr/>
          <p:nvPr/>
        </p:nvSpPr>
        <p:spPr>
          <a:xfrm>
            <a:off x="8583944" y="0"/>
            <a:ext cx="3608056" cy="4109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5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2D7E91-349B-7143-99F2-A6C62459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13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4A66AE-B164-F34E-8C8A-9AF22DA95FEA}"/>
              </a:ext>
            </a:extLst>
          </p:cNvPr>
          <p:cNvSpPr txBox="1"/>
          <p:nvPr/>
        </p:nvSpPr>
        <p:spPr>
          <a:xfrm>
            <a:off x="3140364" y="2346036"/>
            <a:ext cx="269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picture of R in 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41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F0548-91FB-2641-9F37-4FD40417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F3DD289-F6E9-324B-86E6-7706A90F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</p:spTree>
    <p:extLst>
      <p:ext uri="{BB962C8B-B14F-4D97-AF65-F5344CB8AC3E}">
        <p14:creationId xmlns:p14="http://schemas.microsoft.com/office/powerpoint/2010/main" val="50331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F0548-91FB-2641-9F37-4FD40417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F3DD289-F6E9-324B-86E6-7706A90F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939557-C5A3-A14E-A277-1FB87C4AA3BF}"/>
              </a:ext>
            </a:extLst>
          </p:cNvPr>
          <p:cNvSpPr txBox="1"/>
          <p:nvPr/>
        </p:nvSpPr>
        <p:spPr>
          <a:xfrm>
            <a:off x="7691583" y="686082"/>
            <a:ext cx="4166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Both of these types of data are inconsistently available from publications</a:t>
            </a:r>
          </a:p>
        </p:txBody>
      </p:sp>
    </p:spTree>
    <p:extLst>
      <p:ext uri="{BB962C8B-B14F-4D97-AF65-F5344CB8AC3E}">
        <p14:creationId xmlns:p14="http://schemas.microsoft.com/office/powerpoint/2010/main" val="779782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F0548-91FB-2641-9F37-4FD40417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F3DD289-F6E9-324B-86E6-7706A90F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939557-C5A3-A14E-A277-1FB87C4AA3BF}"/>
              </a:ext>
            </a:extLst>
          </p:cNvPr>
          <p:cNvSpPr txBox="1"/>
          <p:nvPr/>
        </p:nvSpPr>
        <p:spPr>
          <a:xfrm>
            <a:off x="7691583" y="686082"/>
            <a:ext cx="41663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Both of these types of data are inconsistently available from publications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EB7997-3787-D54F-A95A-55F4357F2AA1}"/>
              </a:ext>
            </a:extLst>
          </p:cNvPr>
          <p:cNvSpPr txBox="1"/>
          <p:nvPr/>
        </p:nvSpPr>
        <p:spPr>
          <a:xfrm>
            <a:off x="9358147" y="3594368"/>
            <a:ext cx="23734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 In fact – The most frustrating part of my job is dealing with </a:t>
            </a:r>
          </a:p>
          <a:p>
            <a:r>
              <a:rPr lang="en-US" sz="2400" dirty="0"/>
              <a:t>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87D4455-91DA-9F4B-BB3B-10F247D6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74" y="5290612"/>
            <a:ext cx="1537873" cy="1537873"/>
          </a:xfrm>
          <a:prstGeom prst="rect">
            <a:avLst/>
          </a:prstGeom>
        </p:spPr>
      </p:pic>
      <p:sp>
        <p:nvSpPr>
          <p:cNvPr id="3" name="Teardrop 2">
            <a:extLst>
              <a:ext uri="{FF2B5EF4-FFF2-40B4-BE49-F238E27FC236}">
                <a16:creationId xmlns:a16="http://schemas.microsoft.com/office/drawing/2014/main" xmlns="" id="{0581D12F-75CD-0B47-875F-1ADE52F1A612}"/>
              </a:ext>
            </a:extLst>
          </p:cNvPr>
          <p:cNvSpPr/>
          <p:nvPr/>
        </p:nvSpPr>
        <p:spPr>
          <a:xfrm flipH="1" flipV="1">
            <a:off x="9200547" y="3429000"/>
            <a:ext cx="2531009" cy="2110280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74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07314E8-D2B6-2B4B-9DC3-E1762814E951}"/>
              </a:ext>
            </a:extLst>
          </p:cNvPr>
          <p:cNvSpPr txBox="1"/>
          <p:nvPr/>
        </p:nvSpPr>
        <p:spPr>
          <a:xfrm>
            <a:off x="8691962" y="4728634"/>
            <a:ext cx="2805273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But what if you want to do something new?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3F844E8-52DB-6D4A-AF32-17D705B1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A39DCF-BADF-9140-AFD5-9551ADD055B4}"/>
              </a:ext>
            </a:extLst>
          </p:cNvPr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2456CF-7644-AD44-A173-0BE31BB623BE}"/>
              </a:ext>
            </a:extLst>
          </p:cNvPr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EF487C1-B616-B447-A621-294398816A9B}"/>
              </a:ext>
            </a:extLst>
          </p:cNvPr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F406699-A5BD-EF4D-AAB3-2C16EB6DD8A4}"/>
              </a:ext>
            </a:extLst>
          </p:cNvPr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81DB257-A85B-8D43-BF58-7DC2365B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</p:spTree>
    <p:extLst>
      <p:ext uri="{BB962C8B-B14F-4D97-AF65-F5344CB8AC3E}">
        <p14:creationId xmlns:p14="http://schemas.microsoft.com/office/powerpoint/2010/main" val="3237212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F0548-91FB-2641-9F37-4FD40417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F3DD289-F6E9-324B-86E6-7706A90F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9C8D0CA-E95A-1144-AAF8-B9279CD89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5" t="16789" r="2788" b="12179"/>
          <a:stretch/>
        </p:blipFill>
        <p:spPr>
          <a:xfrm>
            <a:off x="9572018" y="3362981"/>
            <a:ext cx="2149812" cy="523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F690AE-1F32-0349-9647-AB5D193C2830}"/>
              </a:ext>
            </a:extLst>
          </p:cNvPr>
          <p:cNvSpPr txBox="1"/>
          <p:nvPr/>
        </p:nvSpPr>
        <p:spPr>
          <a:xfrm>
            <a:off x="8691962" y="4728634"/>
            <a:ext cx="2805273" cy="1384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But what if you want to do something new?</a:t>
            </a:r>
          </a:p>
        </p:txBody>
      </p:sp>
    </p:spTree>
    <p:extLst>
      <p:ext uri="{BB962C8B-B14F-4D97-AF65-F5344CB8AC3E}">
        <p14:creationId xmlns:p14="http://schemas.microsoft.com/office/powerpoint/2010/main" val="3793329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What should I do?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F259268-F134-AA41-AD4A-E4C6FA255778}"/>
              </a:ext>
            </a:extLst>
          </p:cNvPr>
          <p:cNvSpPr/>
          <p:nvPr/>
        </p:nvSpPr>
        <p:spPr>
          <a:xfrm>
            <a:off x="3271734" y="740605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have a project in mind?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EBAC080-D1A1-794B-B08B-5F37051DFB96}"/>
              </a:ext>
            </a:extLst>
          </p:cNvPr>
          <p:cNvSpPr/>
          <p:nvPr/>
        </p:nvSpPr>
        <p:spPr>
          <a:xfrm>
            <a:off x="3289572" y="3124693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Does it involve Sequencing Data?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1F8936-C7C8-DE49-BEA1-35CE5CD36498}"/>
              </a:ext>
            </a:extLst>
          </p:cNvPr>
          <p:cNvSpPr/>
          <p:nvPr/>
        </p:nvSpPr>
        <p:spPr>
          <a:xfrm>
            <a:off x="8651124" y="5508780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Unix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Python/Perl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B1E5A60-2E4C-BA4C-ADC9-36373D52E69F}"/>
              </a:ext>
            </a:extLst>
          </p:cNvPr>
          <p:cNvCxnSpPr>
            <a:cxnSpLocks/>
          </p:cNvCxnSpPr>
          <p:nvPr/>
        </p:nvCxnSpPr>
        <p:spPr>
          <a:xfrm>
            <a:off x="3967260" y="2162870"/>
            <a:ext cx="0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56BAE5-C2CE-9044-9037-FCB908BA0EFE}"/>
              </a:ext>
            </a:extLst>
          </p:cNvPr>
          <p:cNvSpPr txBox="1"/>
          <p:nvPr/>
        </p:nvSpPr>
        <p:spPr>
          <a:xfrm>
            <a:off x="5141063" y="2093968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912EB1-9A96-9143-BD8F-326B1C4D8D99}"/>
              </a:ext>
            </a:extLst>
          </p:cNvPr>
          <p:cNvSpPr txBox="1"/>
          <p:nvPr/>
        </p:nvSpPr>
        <p:spPr>
          <a:xfrm>
            <a:off x="3967259" y="2274738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46FAC4F-4C61-BE4C-BB26-78A7A43BE8A4}"/>
              </a:ext>
            </a:extLst>
          </p:cNvPr>
          <p:cNvSpPr/>
          <p:nvPr/>
        </p:nvSpPr>
        <p:spPr>
          <a:xfrm>
            <a:off x="5961429" y="3124693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A952F5E-762C-5143-ACF5-504AD61BDE2A}"/>
              </a:ext>
            </a:extLst>
          </p:cNvPr>
          <p:cNvCxnSpPr>
            <a:cxnSpLocks/>
          </p:cNvCxnSpPr>
          <p:nvPr/>
        </p:nvCxnSpPr>
        <p:spPr>
          <a:xfrm flipV="1">
            <a:off x="4858958" y="4572810"/>
            <a:ext cx="830099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A494AE8-AF5C-454E-95E5-5C2EC6713439}"/>
              </a:ext>
            </a:extLst>
          </p:cNvPr>
          <p:cNvSpPr txBox="1"/>
          <p:nvPr/>
        </p:nvSpPr>
        <p:spPr>
          <a:xfrm>
            <a:off x="4865437" y="4571508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D9A5A91-E664-6846-A784-C1553C3DDD57}"/>
              </a:ext>
            </a:extLst>
          </p:cNvPr>
          <p:cNvCxnSpPr>
            <a:cxnSpLocks/>
          </p:cNvCxnSpPr>
          <p:nvPr/>
        </p:nvCxnSpPr>
        <p:spPr>
          <a:xfrm>
            <a:off x="3967260" y="4546958"/>
            <a:ext cx="0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B76207E-7D5A-7E4D-A11A-43A0305F3DB1}"/>
              </a:ext>
            </a:extLst>
          </p:cNvPr>
          <p:cNvSpPr txBox="1"/>
          <p:nvPr/>
        </p:nvSpPr>
        <p:spPr>
          <a:xfrm>
            <a:off x="3967259" y="4730321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F171FF6-757E-E047-B9AF-4F9B99B20536}"/>
              </a:ext>
            </a:extLst>
          </p:cNvPr>
          <p:cNvSpPr/>
          <p:nvPr/>
        </p:nvSpPr>
        <p:spPr>
          <a:xfrm>
            <a:off x="3271732" y="5508780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need raw reads?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D1C4A950-2729-5A41-9799-DF708A69235B}"/>
              </a:ext>
            </a:extLst>
          </p:cNvPr>
          <p:cNvCxnSpPr/>
          <p:nvPr/>
        </p:nvCxnSpPr>
        <p:spPr>
          <a:xfrm>
            <a:off x="4858958" y="3775317"/>
            <a:ext cx="8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A4BCB34-DE57-6648-800C-978ADF16162D}"/>
              </a:ext>
            </a:extLst>
          </p:cNvPr>
          <p:cNvSpPr txBox="1"/>
          <p:nvPr/>
        </p:nvSpPr>
        <p:spPr>
          <a:xfrm>
            <a:off x="5038926" y="3428682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C00E20BC-67E2-A746-AD69-71BECD4BA8DE}"/>
              </a:ext>
            </a:extLst>
          </p:cNvPr>
          <p:cNvCxnSpPr/>
          <p:nvPr/>
        </p:nvCxnSpPr>
        <p:spPr>
          <a:xfrm>
            <a:off x="4858958" y="6189081"/>
            <a:ext cx="8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EC020AC-C94A-2A44-9300-B9BC988E2FED}"/>
              </a:ext>
            </a:extLst>
          </p:cNvPr>
          <p:cNvSpPr txBox="1"/>
          <p:nvPr/>
        </p:nvSpPr>
        <p:spPr>
          <a:xfrm>
            <a:off x="5025951" y="5842446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54B9BA2-41CB-A243-A4C0-588DEEEB5BFC}"/>
              </a:ext>
            </a:extLst>
          </p:cNvPr>
          <p:cNvSpPr/>
          <p:nvPr/>
        </p:nvSpPr>
        <p:spPr>
          <a:xfrm>
            <a:off x="5961428" y="5508780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want to manipulate data?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E393C6E1-8821-4B4C-B5EA-51ADD7F7D76C}"/>
              </a:ext>
            </a:extLst>
          </p:cNvPr>
          <p:cNvCxnSpPr>
            <a:cxnSpLocks/>
          </p:cNvCxnSpPr>
          <p:nvPr/>
        </p:nvCxnSpPr>
        <p:spPr>
          <a:xfrm>
            <a:off x="4858958" y="2151275"/>
            <a:ext cx="830099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4BD4943-927F-8344-BBD7-8E6C7D406347}"/>
              </a:ext>
            </a:extLst>
          </p:cNvPr>
          <p:cNvCxnSpPr/>
          <p:nvPr/>
        </p:nvCxnSpPr>
        <p:spPr>
          <a:xfrm>
            <a:off x="7564053" y="6189081"/>
            <a:ext cx="8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022B11-89E0-2A48-B7C7-45D3C66CD4DF}"/>
              </a:ext>
            </a:extLst>
          </p:cNvPr>
          <p:cNvSpPr txBox="1"/>
          <p:nvPr/>
        </p:nvSpPr>
        <p:spPr>
          <a:xfrm>
            <a:off x="7731046" y="5842446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3CE50B15-90EB-5949-BBDB-D0654C860439}"/>
              </a:ext>
            </a:extLst>
          </p:cNvPr>
          <p:cNvSpPr/>
          <p:nvPr/>
        </p:nvSpPr>
        <p:spPr>
          <a:xfrm>
            <a:off x="8651124" y="3124693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Unix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17620FD9-D155-B542-9ECD-56060B335D4D}"/>
              </a:ext>
            </a:extLst>
          </p:cNvPr>
          <p:cNvCxnSpPr>
            <a:cxnSpLocks/>
          </p:cNvCxnSpPr>
          <p:nvPr/>
        </p:nvCxnSpPr>
        <p:spPr>
          <a:xfrm>
            <a:off x="6629396" y="4572810"/>
            <a:ext cx="0" cy="7360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984638F-A264-D34F-8884-819FE6B4B55F}"/>
              </a:ext>
            </a:extLst>
          </p:cNvPr>
          <p:cNvSpPr txBox="1"/>
          <p:nvPr/>
        </p:nvSpPr>
        <p:spPr>
          <a:xfrm>
            <a:off x="5703636" y="4837731"/>
            <a:ext cx="98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1306BF0D-5EAA-2D4A-B604-2BF52819774E}"/>
              </a:ext>
            </a:extLst>
          </p:cNvPr>
          <p:cNvCxnSpPr>
            <a:cxnSpLocks/>
          </p:cNvCxnSpPr>
          <p:nvPr/>
        </p:nvCxnSpPr>
        <p:spPr>
          <a:xfrm flipV="1">
            <a:off x="7564053" y="4573709"/>
            <a:ext cx="830099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5902F7A-61F6-9742-A2D6-FC933E54EB3F}"/>
              </a:ext>
            </a:extLst>
          </p:cNvPr>
          <p:cNvSpPr txBox="1"/>
          <p:nvPr/>
        </p:nvSpPr>
        <p:spPr>
          <a:xfrm>
            <a:off x="7570532" y="4572407"/>
            <a:ext cx="5350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62552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What should I do?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F259268-F134-AA41-AD4A-E4C6FA255778}"/>
              </a:ext>
            </a:extLst>
          </p:cNvPr>
          <p:cNvSpPr/>
          <p:nvPr/>
        </p:nvSpPr>
        <p:spPr>
          <a:xfrm>
            <a:off x="3271734" y="740605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have a project in mind?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EBAC080-D1A1-794B-B08B-5F37051DFB96}"/>
              </a:ext>
            </a:extLst>
          </p:cNvPr>
          <p:cNvSpPr/>
          <p:nvPr/>
        </p:nvSpPr>
        <p:spPr>
          <a:xfrm>
            <a:off x="3289572" y="3124693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Does it involve Sequencing Data?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A1F8936-C7C8-DE49-BEA1-35CE5CD36498}"/>
              </a:ext>
            </a:extLst>
          </p:cNvPr>
          <p:cNvSpPr/>
          <p:nvPr/>
        </p:nvSpPr>
        <p:spPr>
          <a:xfrm>
            <a:off x="8651124" y="5508780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Unix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Python/Perl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B1E5A60-2E4C-BA4C-ADC9-36373D52E69F}"/>
              </a:ext>
            </a:extLst>
          </p:cNvPr>
          <p:cNvCxnSpPr>
            <a:cxnSpLocks/>
          </p:cNvCxnSpPr>
          <p:nvPr/>
        </p:nvCxnSpPr>
        <p:spPr>
          <a:xfrm>
            <a:off x="3967260" y="2162870"/>
            <a:ext cx="0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656BAE5-C2CE-9044-9037-FCB908BA0EFE}"/>
              </a:ext>
            </a:extLst>
          </p:cNvPr>
          <p:cNvSpPr txBox="1"/>
          <p:nvPr/>
        </p:nvSpPr>
        <p:spPr>
          <a:xfrm>
            <a:off x="5141063" y="2093968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D912EB1-9A96-9143-BD8F-326B1C4D8D99}"/>
              </a:ext>
            </a:extLst>
          </p:cNvPr>
          <p:cNvSpPr txBox="1"/>
          <p:nvPr/>
        </p:nvSpPr>
        <p:spPr>
          <a:xfrm>
            <a:off x="3967259" y="2274738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46FAC4F-4C61-BE4C-BB26-78A7A43BE8A4}"/>
              </a:ext>
            </a:extLst>
          </p:cNvPr>
          <p:cNvSpPr/>
          <p:nvPr/>
        </p:nvSpPr>
        <p:spPr>
          <a:xfrm>
            <a:off x="5961429" y="3124693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 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A952F5E-762C-5143-ACF5-504AD61BDE2A}"/>
              </a:ext>
            </a:extLst>
          </p:cNvPr>
          <p:cNvCxnSpPr>
            <a:cxnSpLocks/>
          </p:cNvCxnSpPr>
          <p:nvPr/>
        </p:nvCxnSpPr>
        <p:spPr>
          <a:xfrm flipV="1">
            <a:off x="4858958" y="4572810"/>
            <a:ext cx="830099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A494AE8-AF5C-454E-95E5-5C2EC6713439}"/>
              </a:ext>
            </a:extLst>
          </p:cNvPr>
          <p:cNvSpPr txBox="1"/>
          <p:nvPr/>
        </p:nvSpPr>
        <p:spPr>
          <a:xfrm>
            <a:off x="4865437" y="4571508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D9A5A91-E664-6846-A784-C1553C3DDD57}"/>
              </a:ext>
            </a:extLst>
          </p:cNvPr>
          <p:cNvCxnSpPr>
            <a:cxnSpLocks/>
          </p:cNvCxnSpPr>
          <p:nvPr/>
        </p:nvCxnSpPr>
        <p:spPr>
          <a:xfrm>
            <a:off x="3967260" y="4546958"/>
            <a:ext cx="0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B76207E-7D5A-7E4D-A11A-43A0305F3DB1}"/>
              </a:ext>
            </a:extLst>
          </p:cNvPr>
          <p:cNvSpPr txBox="1"/>
          <p:nvPr/>
        </p:nvSpPr>
        <p:spPr>
          <a:xfrm>
            <a:off x="3967259" y="4730321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F171FF6-757E-E047-B9AF-4F9B99B20536}"/>
              </a:ext>
            </a:extLst>
          </p:cNvPr>
          <p:cNvSpPr/>
          <p:nvPr/>
        </p:nvSpPr>
        <p:spPr>
          <a:xfrm>
            <a:off x="3271732" y="5508780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need raw reads?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D1C4A950-2729-5A41-9799-DF708A69235B}"/>
              </a:ext>
            </a:extLst>
          </p:cNvPr>
          <p:cNvCxnSpPr/>
          <p:nvPr/>
        </p:nvCxnSpPr>
        <p:spPr>
          <a:xfrm>
            <a:off x="4858958" y="3775317"/>
            <a:ext cx="8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EA4BCB34-DE57-6648-800C-978ADF16162D}"/>
              </a:ext>
            </a:extLst>
          </p:cNvPr>
          <p:cNvSpPr txBox="1"/>
          <p:nvPr/>
        </p:nvSpPr>
        <p:spPr>
          <a:xfrm>
            <a:off x="5038926" y="3428682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C00E20BC-67E2-A746-AD69-71BECD4BA8DE}"/>
              </a:ext>
            </a:extLst>
          </p:cNvPr>
          <p:cNvCxnSpPr/>
          <p:nvPr/>
        </p:nvCxnSpPr>
        <p:spPr>
          <a:xfrm>
            <a:off x="4858958" y="6189081"/>
            <a:ext cx="8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EC020AC-C94A-2A44-9300-B9BC988E2FED}"/>
              </a:ext>
            </a:extLst>
          </p:cNvPr>
          <p:cNvSpPr txBox="1"/>
          <p:nvPr/>
        </p:nvSpPr>
        <p:spPr>
          <a:xfrm>
            <a:off x="5025951" y="5842446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54B9BA2-41CB-A243-A4C0-588DEEEB5BFC}"/>
              </a:ext>
            </a:extLst>
          </p:cNvPr>
          <p:cNvSpPr/>
          <p:nvPr/>
        </p:nvSpPr>
        <p:spPr>
          <a:xfrm>
            <a:off x="5961428" y="5508780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you want to manipulate data?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E393C6E1-8821-4B4C-B5EA-51ADD7F7D76C}"/>
              </a:ext>
            </a:extLst>
          </p:cNvPr>
          <p:cNvCxnSpPr>
            <a:cxnSpLocks/>
          </p:cNvCxnSpPr>
          <p:nvPr/>
        </p:nvCxnSpPr>
        <p:spPr>
          <a:xfrm>
            <a:off x="4858958" y="2151275"/>
            <a:ext cx="830099" cy="736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84BD4943-927F-8344-BBD7-8E6C7D406347}"/>
              </a:ext>
            </a:extLst>
          </p:cNvPr>
          <p:cNvCxnSpPr/>
          <p:nvPr/>
        </p:nvCxnSpPr>
        <p:spPr>
          <a:xfrm>
            <a:off x="7564053" y="6189081"/>
            <a:ext cx="8171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2022B11-89E0-2A48-B7C7-45D3C66CD4DF}"/>
              </a:ext>
            </a:extLst>
          </p:cNvPr>
          <p:cNvSpPr txBox="1"/>
          <p:nvPr/>
        </p:nvSpPr>
        <p:spPr>
          <a:xfrm>
            <a:off x="7731046" y="5842446"/>
            <a:ext cx="535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C328747D-54F2-3942-8889-6EE4868585EC}"/>
              </a:ext>
            </a:extLst>
          </p:cNvPr>
          <p:cNvCxnSpPr>
            <a:cxnSpLocks/>
          </p:cNvCxnSpPr>
          <p:nvPr/>
        </p:nvCxnSpPr>
        <p:spPr>
          <a:xfrm flipV="1">
            <a:off x="7564053" y="4573709"/>
            <a:ext cx="830099" cy="736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159EAC0B-9A3E-044E-BD8C-5FC216AE08F9}"/>
              </a:ext>
            </a:extLst>
          </p:cNvPr>
          <p:cNvSpPr txBox="1"/>
          <p:nvPr/>
        </p:nvSpPr>
        <p:spPr>
          <a:xfrm>
            <a:off x="7570532" y="4572407"/>
            <a:ext cx="5350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3CE50B15-90EB-5949-BBDB-D0654C860439}"/>
              </a:ext>
            </a:extLst>
          </p:cNvPr>
          <p:cNvSpPr/>
          <p:nvPr/>
        </p:nvSpPr>
        <p:spPr>
          <a:xfrm>
            <a:off x="8651124" y="3124693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Learn Unix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22CFD6AC-D6D0-7C4E-85FF-7C1D6635932B}"/>
              </a:ext>
            </a:extLst>
          </p:cNvPr>
          <p:cNvCxnSpPr>
            <a:cxnSpLocks/>
          </p:cNvCxnSpPr>
          <p:nvPr/>
        </p:nvCxnSpPr>
        <p:spPr>
          <a:xfrm flipV="1">
            <a:off x="7354894" y="2179718"/>
            <a:ext cx="1041669" cy="3129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2145C12-DA66-464B-90DE-E8B27BEB0E0C}"/>
              </a:ext>
            </a:extLst>
          </p:cNvPr>
          <p:cNvSpPr txBox="1"/>
          <p:nvPr/>
        </p:nvSpPr>
        <p:spPr>
          <a:xfrm>
            <a:off x="7592413" y="2594857"/>
            <a:ext cx="60066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9E503D3-889B-AC4E-8BFE-CECEB5E34555}"/>
              </a:ext>
            </a:extLst>
          </p:cNvPr>
          <p:cNvSpPr/>
          <p:nvPr/>
        </p:nvSpPr>
        <p:spPr>
          <a:xfrm>
            <a:off x="8651123" y="740605"/>
            <a:ext cx="1391055" cy="119650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Pay someone to do this?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9560AB5-5BC6-DC44-A0C1-5AA62E12F85D}"/>
              </a:ext>
            </a:extLst>
          </p:cNvPr>
          <p:cNvCxnSpPr>
            <a:cxnSpLocks/>
          </p:cNvCxnSpPr>
          <p:nvPr/>
        </p:nvCxnSpPr>
        <p:spPr>
          <a:xfrm>
            <a:off x="6629396" y="4572810"/>
            <a:ext cx="0" cy="7360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DFE5CE-A89C-4142-AA65-FEBB44EA5851}"/>
              </a:ext>
            </a:extLst>
          </p:cNvPr>
          <p:cNvSpPr txBox="1"/>
          <p:nvPr/>
        </p:nvSpPr>
        <p:spPr>
          <a:xfrm>
            <a:off x="5703636" y="4837731"/>
            <a:ext cx="98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2996444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42D6C0-622E-C04F-B360-BBC5422A1C0E}"/>
              </a:ext>
            </a:extLst>
          </p:cNvPr>
          <p:cNvSpPr txBox="1"/>
          <p:nvPr/>
        </p:nvSpPr>
        <p:spPr>
          <a:xfrm>
            <a:off x="3793659" y="1664002"/>
            <a:ext cx="1760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Raza </a:t>
            </a:r>
            <a:r>
              <a:rPr lang="en-US" dirty="0" err="1"/>
              <a:t>ahmad</a:t>
            </a:r>
            <a:r>
              <a:rPr lang="en-US" dirty="0"/>
              <a:t> 2016 Principle, analysis, application and challenges of next-generation sequencing: a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F0C7E7-AA2C-874F-AC20-D05FDB64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586B2C-5EF7-9349-A4B5-92DAA1192AE5}"/>
              </a:ext>
            </a:extLst>
          </p:cNvPr>
          <p:cNvSpPr txBox="1"/>
          <p:nvPr/>
        </p:nvSpPr>
        <p:spPr>
          <a:xfrm>
            <a:off x="360485" y="5529414"/>
            <a:ext cx="1760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 hours /min</a:t>
            </a:r>
          </a:p>
          <a:p>
            <a:r>
              <a:rPr lang="en-US" dirty="0"/>
              <a:t>~40mb/min</a:t>
            </a:r>
          </a:p>
          <a:p>
            <a:r>
              <a:rPr lang="en-US" dirty="0"/>
              <a:t>= 1200gb/min</a:t>
            </a:r>
          </a:p>
        </p:txBody>
      </p:sp>
    </p:spTree>
    <p:extLst>
      <p:ext uri="{BB962C8B-B14F-4D97-AF65-F5344CB8AC3E}">
        <p14:creationId xmlns:p14="http://schemas.microsoft.com/office/powerpoint/2010/main" val="73718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375" t="15185" r="43438" b="6111"/>
          <a:stretch/>
        </p:blipFill>
        <p:spPr>
          <a:xfrm>
            <a:off x="0" y="0"/>
            <a:ext cx="2444137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4479" t="18333" r="35416" b="7407"/>
          <a:stretch/>
        </p:blipFill>
        <p:spPr>
          <a:xfrm>
            <a:off x="2362200" y="0"/>
            <a:ext cx="3670300" cy="509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479" t="10185" r="43125" b="66111"/>
          <a:stretch/>
        </p:blipFill>
        <p:spPr>
          <a:xfrm>
            <a:off x="2311400" y="5054600"/>
            <a:ext cx="27305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3854" t="25556" r="34896" b="18703"/>
          <a:stretch/>
        </p:blipFill>
        <p:spPr>
          <a:xfrm>
            <a:off x="5321300" y="0"/>
            <a:ext cx="3213100" cy="32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4063" t="34259" r="36042" b="15556"/>
          <a:stretch/>
        </p:blipFill>
        <p:spPr>
          <a:xfrm>
            <a:off x="5334000" y="3175000"/>
            <a:ext cx="3093458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9791" t="19260" r="60104" b="21852"/>
          <a:stretch/>
        </p:blipFill>
        <p:spPr>
          <a:xfrm>
            <a:off x="8521700" y="101600"/>
            <a:ext cx="3670300" cy="4038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FF52378-1E5B-FC46-894A-B37B8BA22736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D3CD93F-AED9-5340-A8D5-BFD0565383C4}"/>
              </a:ext>
            </a:extLst>
          </p:cNvPr>
          <p:cNvSpPr/>
          <p:nvPr/>
        </p:nvSpPr>
        <p:spPr>
          <a:xfrm>
            <a:off x="5346700" y="0"/>
            <a:ext cx="32004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DAE650A-EB1E-F749-9B66-C2DF867C8224}"/>
              </a:ext>
            </a:extLst>
          </p:cNvPr>
          <p:cNvSpPr txBox="1"/>
          <p:nvPr/>
        </p:nvSpPr>
        <p:spPr>
          <a:xfrm>
            <a:off x="8996218" y="4424218"/>
            <a:ext cx="23000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Downstream Analysis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Microscopy</a:t>
            </a:r>
            <a:r>
              <a:rPr lang="en-US" dirty="0" smtClean="0"/>
              <a:t>?</a:t>
            </a:r>
          </a:p>
          <a:p>
            <a:r>
              <a:rPr lang="en-US" dirty="0" smtClean="0"/>
              <a:t>Epidemiology?</a:t>
            </a:r>
          </a:p>
          <a:p>
            <a:r>
              <a:rPr lang="en-US" dirty="0" smtClean="0"/>
              <a:t>Health Informatics?</a:t>
            </a:r>
            <a:endParaRPr lang="en-US" dirty="0"/>
          </a:p>
          <a:p>
            <a:r>
              <a:rPr lang="en-US" dirty="0"/>
              <a:t>Statistics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Data Visualization?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D3CD93F-AED9-5340-A8D5-BFD0565383C4}"/>
              </a:ext>
            </a:extLst>
          </p:cNvPr>
          <p:cNvSpPr/>
          <p:nvPr/>
        </p:nvSpPr>
        <p:spPr>
          <a:xfrm>
            <a:off x="8583944" y="0"/>
            <a:ext cx="3608056" cy="4109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04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329E172-36FE-1948-9B81-C99F6AB5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78" y="0"/>
            <a:ext cx="10189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3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C00B61-14D0-B448-89A4-B4A6289D9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96" y="0"/>
            <a:ext cx="6528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08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AC7DD93-7370-DC41-B46E-5EF64FB4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Using UNIX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1A6E42-6694-304D-8701-05954B1D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72" y="684880"/>
            <a:ext cx="4697749" cy="26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46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5340D90-8F75-0A48-8C87-85BBE70A7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08"/>
          <a:stretch/>
        </p:blipFill>
        <p:spPr>
          <a:xfrm>
            <a:off x="807393" y="0"/>
            <a:ext cx="1080962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08FF52-9AF5-F046-AC97-2A41A4DA5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08"/>
          <a:stretch/>
        </p:blipFill>
        <p:spPr>
          <a:xfrm>
            <a:off x="797665" y="0"/>
            <a:ext cx="1080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3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D0A6D3-E747-D648-938A-3CF57051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5" t="93601" r="4070" b="768"/>
          <a:stretch/>
        </p:blipFill>
        <p:spPr>
          <a:xfrm>
            <a:off x="6202479" y="2966936"/>
            <a:ext cx="4970834" cy="107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ED7F05-C3A3-2B48-A3B7-13287CC52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9" t="52765" r="49846" b="20716"/>
          <a:stretch/>
        </p:blipFill>
        <p:spPr>
          <a:xfrm>
            <a:off x="584707" y="909536"/>
            <a:ext cx="5097293" cy="5038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834690-BC36-0842-8EA8-C4CA35AD5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8959" r="4705" b="31263"/>
          <a:stretch/>
        </p:blipFill>
        <p:spPr>
          <a:xfrm>
            <a:off x="6202479" y="963038"/>
            <a:ext cx="4896255" cy="1857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5380FF7-4E06-F14B-A302-16979CE76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932"/>
          <a:stretch/>
        </p:blipFill>
        <p:spPr>
          <a:xfrm>
            <a:off x="797665" y="0"/>
            <a:ext cx="10809628" cy="9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03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5380FF7-4E06-F14B-A302-16979CE76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932"/>
          <a:stretch/>
        </p:blipFill>
        <p:spPr>
          <a:xfrm>
            <a:off x="797665" y="0"/>
            <a:ext cx="10809628" cy="963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5DFA02-E07B-2E40-8105-91618D1F3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3197"/>
            <a:ext cx="12192000" cy="3154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9063352-948A-FD44-A8FD-6A91597F8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8959" r="4705" b="31263"/>
          <a:stretch/>
        </p:blipFill>
        <p:spPr>
          <a:xfrm>
            <a:off x="6202479" y="963038"/>
            <a:ext cx="4896255" cy="18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43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AC7DD93-7370-DC41-B46E-5EF64FB4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n-lt"/>
              </a:rPr>
              <a:t>Using UNIX</a:t>
            </a:r>
            <a:endParaRPr lang="en-US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1A6E42-6694-304D-8701-05954B1DF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72" y="684880"/>
            <a:ext cx="4697749" cy="26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8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AC7DD93-7370-DC41-B46E-5EF64FB4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Using UNIX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FF5389-0A02-854A-83D0-04AA5CFC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5" y="2288957"/>
            <a:ext cx="6537069" cy="4358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1A6E42-6694-304D-8701-05954B1DF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672" y="684880"/>
            <a:ext cx="4697749" cy="26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142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AC7DD93-7370-DC41-B46E-5EF64FB4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Using UNIX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0F131-CD0B-3B4E-A98F-9140B3175F28}"/>
              </a:ext>
            </a:extLst>
          </p:cNvPr>
          <p:cNvSpPr txBox="1"/>
          <p:nvPr/>
        </p:nvSpPr>
        <p:spPr>
          <a:xfrm>
            <a:off x="9493569" y="3956693"/>
            <a:ext cx="2237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 of Advice</a:t>
            </a:r>
          </a:p>
          <a:p>
            <a:r>
              <a:rPr lang="en-US" sz="2400" dirty="0"/>
              <a:t>Use a personal computer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FF5389-0A02-854A-83D0-04AA5CFC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5" y="2288957"/>
            <a:ext cx="6537069" cy="4358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60B4CDE-15A2-8F47-BADC-FDE5DC6D4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74" y="5290612"/>
            <a:ext cx="1537873" cy="153787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xmlns="" id="{34D8E0DC-CF93-A34B-9E36-EC466203A6A4}"/>
              </a:ext>
            </a:extLst>
          </p:cNvPr>
          <p:cNvSpPr/>
          <p:nvPr/>
        </p:nvSpPr>
        <p:spPr>
          <a:xfrm flipH="1" flipV="1">
            <a:off x="9200547" y="3429000"/>
            <a:ext cx="2531009" cy="2110280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41A6E42-6694-304D-8701-05954B1DF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72" y="684880"/>
            <a:ext cx="4697749" cy="26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4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AC7DD93-7370-DC41-B46E-5EF64FB4D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Using UNIX</a:t>
            </a:r>
          </a:p>
        </p:txBody>
      </p:sp>
      <p:pic>
        <p:nvPicPr>
          <p:cNvPr id="1026" name="Picture 2" descr="https://sachachua.com/blog/wp-content/uploads/2013/05/How-to-Learn-Emacs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30" y="0"/>
            <a:ext cx="9258300" cy="694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79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Bioinformatics and the Central Dogma</a:t>
            </a:r>
          </a:p>
        </p:txBody>
      </p:sp>
      <p:pic>
        <p:nvPicPr>
          <p:cNvPr id="1026" name="Picture 2" descr="https://www.mun.ca/biology/scarr/Fig13_02_eukaryot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30" y="1079360"/>
            <a:ext cx="8805545" cy="577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68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041D34-BFF2-9A41-8238-A883C63C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55" y="1252604"/>
            <a:ext cx="4473600" cy="4566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826572-0FC6-3940-9D67-577FF4CA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606" y="2313209"/>
            <a:ext cx="3249570" cy="4262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4824135-73A8-3544-A8BD-545FD04C1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75" y="136524"/>
            <a:ext cx="3795442" cy="3696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93BDBD-0CF9-B247-B122-7C88A18B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75" y="3723189"/>
            <a:ext cx="3086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3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2F0548-91FB-2641-9F37-4FD404178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" y="1063378"/>
            <a:ext cx="7213600" cy="430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0067" y="1024466"/>
            <a:ext cx="7357533" cy="27790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067" y="3886201"/>
            <a:ext cx="7357533" cy="1684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9934" y="2158999"/>
            <a:ext cx="1853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UNIX/BASH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01467" y="4351866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F3DD289-F6E9-324B-86E6-7706A90F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Sequencing: Files and Programs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40A0DA6-7836-7D42-8772-9E819C1B8924}"/>
              </a:ext>
            </a:extLst>
          </p:cNvPr>
          <p:cNvSpPr txBox="1"/>
          <p:nvPr/>
        </p:nvSpPr>
        <p:spPr>
          <a:xfrm>
            <a:off x="9614646" y="3791642"/>
            <a:ext cx="19950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to talk about these files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31B070E-6370-114B-8F00-CF828055E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74" y="5290612"/>
            <a:ext cx="1537873" cy="1537873"/>
          </a:xfrm>
          <a:prstGeom prst="rect">
            <a:avLst/>
          </a:prstGeom>
        </p:spPr>
      </p:pic>
      <p:sp>
        <p:nvSpPr>
          <p:cNvPr id="17" name="Teardrop 16">
            <a:extLst>
              <a:ext uri="{FF2B5EF4-FFF2-40B4-BE49-F238E27FC236}">
                <a16:creationId xmlns:a16="http://schemas.microsoft.com/office/drawing/2014/main" xmlns="" id="{CF924065-36EC-B94B-8CE1-EC9E1CF52F91}"/>
              </a:ext>
            </a:extLst>
          </p:cNvPr>
          <p:cNvSpPr/>
          <p:nvPr/>
        </p:nvSpPr>
        <p:spPr>
          <a:xfrm flipH="1" flipV="1">
            <a:off x="9200547" y="3429000"/>
            <a:ext cx="2531009" cy="2110280"/>
          </a:xfrm>
          <a:prstGeom prst="teardrop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8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latin typeface="+mn-lt"/>
              </a:rPr>
              <a:t>Fasta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Fastq</a:t>
            </a:r>
            <a:r>
              <a:rPr lang="en-US" dirty="0">
                <a:latin typeface="+mn-lt"/>
              </a:rPr>
              <a:t> for raw sequence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428" t="12063" r="8286" b="14286"/>
          <a:stretch/>
        </p:blipFill>
        <p:spPr>
          <a:xfrm>
            <a:off x="1715589" y="1245326"/>
            <a:ext cx="8072845" cy="50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09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SAM and BAM for alignment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" y="677334"/>
            <a:ext cx="7270511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24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SAM and BAM for alignment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" y="677334"/>
            <a:ext cx="7270511" cy="386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69" t="1749" r="641" b="828"/>
          <a:stretch/>
        </p:blipFill>
        <p:spPr>
          <a:xfrm>
            <a:off x="5554133" y="3598334"/>
            <a:ext cx="6510867" cy="31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52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GFF and GTF for genome annotations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864"/>
            <a:ext cx="12192000" cy="31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60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1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Scripting Languages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5A1F90D-5ADA-104E-92B7-18469BB5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262" y="688701"/>
            <a:ext cx="4767475" cy="59400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4A990D5-3597-254A-8885-8994B7117235}"/>
              </a:ext>
            </a:extLst>
          </p:cNvPr>
          <p:cNvSpPr/>
          <p:nvPr/>
        </p:nvSpPr>
        <p:spPr>
          <a:xfrm>
            <a:off x="3864428" y="3058244"/>
            <a:ext cx="3080657" cy="337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47DD833-74C2-D749-99FC-E7DE13B9FC8C}"/>
              </a:ext>
            </a:extLst>
          </p:cNvPr>
          <p:cNvSpPr/>
          <p:nvPr/>
        </p:nvSpPr>
        <p:spPr>
          <a:xfrm>
            <a:off x="3831770" y="5986504"/>
            <a:ext cx="3156858" cy="41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26179B5-FE57-E549-9448-C33E44210CD3}"/>
              </a:ext>
            </a:extLst>
          </p:cNvPr>
          <p:cNvSpPr txBox="1"/>
          <p:nvPr/>
        </p:nvSpPr>
        <p:spPr>
          <a:xfrm>
            <a:off x="3831770" y="5944175"/>
            <a:ext cx="2906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Professional 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AB3A7F0-42F3-E240-BC5E-4894C0F21923}"/>
              </a:ext>
            </a:extLst>
          </p:cNvPr>
          <p:cNvSpPr txBox="1"/>
          <p:nvPr/>
        </p:nvSpPr>
        <p:spPr>
          <a:xfrm>
            <a:off x="3831770" y="2965362"/>
            <a:ext cx="228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Student Coder</a:t>
            </a:r>
          </a:p>
        </p:txBody>
      </p:sp>
    </p:spTree>
    <p:extLst>
      <p:ext uri="{BB962C8B-B14F-4D97-AF65-F5344CB8AC3E}">
        <p14:creationId xmlns:p14="http://schemas.microsoft.com/office/powerpoint/2010/main" val="2990786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92CCBF-DBD7-414E-87D1-AA1219E9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368" y="8106"/>
            <a:ext cx="42418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4D0965-1BDF-7F4E-BF51-3217DABE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50" y="8106"/>
            <a:ext cx="276808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43D6703-D4D2-B14A-B44C-BA790F37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9006"/>
            <a:ext cx="5263360" cy="49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6EE176-BC7A-8A4C-814A-FE9B8238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22" y="0"/>
            <a:ext cx="8144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9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Bioinformatics and the Central Dogma</a:t>
            </a:r>
          </a:p>
        </p:txBody>
      </p:sp>
      <p:pic>
        <p:nvPicPr>
          <p:cNvPr id="1026" name="Picture 2" descr="https://www.mun.ca/biology/scarr/Fig13_02_eukaryot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30" y="1079360"/>
            <a:ext cx="8805545" cy="577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760" y="2633472"/>
            <a:ext cx="5358384" cy="32918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3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Data 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92CCBF-DBD7-414E-87D1-AA1219E9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368" y="8106"/>
            <a:ext cx="42418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4D0965-1BDF-7F4E-BF51-3217DABE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50" y="8106"/>
            <a:ext cx="276808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43D6703-D4D2-B14A-B44C-BA790F37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9006"/>
            <a:ext cx="5263360" cy="491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23E6A0-17EC-5C49-A57A-1E7A17474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824" y="0"/>
            <a:ext cx="8144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21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54" t="22179" r="24639" b="26933"/>
          <a:stretch/>
        </p:blipFill>
        <p:spPr>
          <a:xfrm>
            <a:off x="0" y="0"/>
            <a:ext cx="10244141" cy="5671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1523" y="5125916"/>
            <a:ext cx="5908431" cy="14465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TWITTER AND GITHUB : @atomadam2</a:t>
            </a:r>
            <a:endParaRPr lang="en-US" sz="4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2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Bioinformatics and the Central Dogma</a:t>
            </a:r>
          </a:p>
        </p:txBody>
      </p:sp>
      <p:pic>
        <p:nvPicPr>
          <p:cNvPr id="1026" name="Picture 2" descr="https://www.mun.ca/biology/scarr/Fig13_02_eukaryot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30" y="1079360"/>
            <a:ext cx="8805545" cy="577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760" y="2633472"/>
            <a:ext cx="5358384" cy="32918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40496" y="3364992"/>
            <a:ext cx="2103120" cy="1572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2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Bioinformatics and the Central Dogma</a:t>
            </a:r>
          </a:p>
        </p:txBody>
      </p:sp>
      <p:pic>
        <p:nvPicPr>
          <p:cNvPr id="1026" name="Picture 2" descr="https://www.mun.ca/biology/scarr/Fig13_02_eukaryot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630" y="1079360"/>
            <a:ext cx="8805545" cy="577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51760" y="2633472"/>
            <a:ext cx="5358384" cy="32918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40496" y="3364992"/>
            <a:ext cx="2103120" cy="15727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2832" y="1000761"/>
            <a:ext cx="9979152" cy="58233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2"/>
          <a:stretch/>
        </p:blipFill>
        <p:spPr>
          <a:xfrm>
            <a:off x="3007932" y="766235"/>
            <a:ext cx="6176137" cy="5935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6467" y="6307668"/>
            <a:ext cx="2650066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349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Variations in Sequencing</a:t>
            </a:r>
          </a:p>
        </p:txBody>
      </p:sp>
    </p:spTree>
    <p:extLst>
      <p:ext uri="{BB962C8B-B14F-4D97-AF65-F5344CB8AC3E}">
        <p14:creationId xmlns:p14="http://schemas.microsoft.com/office/powerpoint/2010/main" val="122388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20067</TotalTime>
  <Words>627</Words>
  <Application>Microsoft Office PowerPoint</Application>
  <PresentationFormat>Widescreen</PresentationFormat>
  <Paragraphs>177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Getting started in bioinformatics</vt:lpstr>
      <vt:lpstr>Outline</vt:lpstr>
      <vt:lpstr>PowerPoint Presentation</vt:lpstr>
      <vt:lpstr>PowerPoint Presentation</vt:lpstr>
      <vt:lpstr>Bioinformatics and the Central Dogma</vt:lpstr>
      <vt:lpstr>Bioinformatics and the Central Dogma</vt:lpstr>
      <vt:lpstr>Bioinformatics and the Central Dogma</vt:lpstr>
      <vt:lpstr>Bioinformatics and the Central Dogma</vt:lpstr>
      <vt:lpstr>Variations in Sequencing</vt:lpstr>
      <vt:lpstr>Bioinformatics and the Central Dogma</vt:lpstr>
      <vt:lpstr>Questions to ask yourself</vt:lpstr>
      <vt:lpstr>Questions to ask yourself</vt:lpstr>
      <vt:lpstr>Sequencing: Files and Programs</vt:lpstr>
      <vt:lpstr>Sequencing: Files and Programs</vt:lpstr>
      <vt:lpstr>Sequencing: Files and Programs</vt:lpstr>
      <vt:lpstr>Microscopy and ImageJ</vt:lpstr>
      <vt:lpstr>Software</vt:lpstr>
      <vt:lpstr>What Now?</vt:lpstr>
      <vt:lpstr>What Now?</vt:lpstr>
      <vt:lpstr>What Now?</vt:lpstr>
      <vt:lpstr>What Now?</vt:lpstr>
      <vt:lpstr>R</vt:lpstr>
      <vt:lpstr>Using R to make a website</vt:lpstr>
      <vt:lpstr>Using R to make a website</vt:lpstr>
      <vt:lpstr>R</vt:lpstr>
      <vt:lpstr>R</vt:lpstr>
      <vt:lpstr>R</vt:lpstr>
      <vt:lpstr>R</vt:lpstr>
      <vt:lpstr>R</vt:lpstr>
      <vt:lpstr>R</vt:lpstr>
      <vt:lpstr>R</vt:lpstr>
      <vt:lpstr>Sequencing: Files and Programs</vt:lpstr>
      <vt:lpstr>Sequencing: Files and Programs</vt:lpstr>
      <vt:lpstr>Sequencing: Files and Programs</vt:lpstr>
      <vt:lpstr>Sequencing: Files and Programs</vt:lpstr>
      <vt:lpstr>Sequencing: Files and Programs</vt:lpstr>
      <vt:lpstr>What should I do?</vt:lpstr>
      <vt:lpstr>What should I do?</vt:lpstr>
      <vt:lpstr>PowerPoint Presentation</vt:lpstr>
      <vt:lpstr>PowerPoint Presentation</vt:lpstr>
      <vt:lpstr>PowerPoint Presentation</vt:lpstr>
      <vt:lpstr>Using UNIX</vt:lpstr>
      <vt:lpstr>PowerPoint Presentation</vt:lpstr>
      <vt:lpstr>PowerPoint Presentation</vt:lpstr>
      <vt:lpstr>PowerPoint Presentation</vt:lpstr>
      <vt:lpstr>Using UNIX</vt:lpstr>
      <vt:lpstr>Using UNIX</vt:lpstr>
      <vt:lpstr>Using UNIX</vt:lpstr>
      <vt:lpstr>Using UNIX</vt:lpstr>
      <vt:lpstr>PowerPoint Presentation</vt:lpstr>
      <vt:lpstr>Sequencing: Files and Programs</vt:lpstr>
      <vt:lpstr>Fasta and Fastq for raw sequence data</vt:lpstr>
      <vt:lpstr>SAM and BAM for alignment data</vt:lpstr>
      <vt:lpstr>SAM and BAM for alignment data</vt:lpstr>
      <vt:lpstr>GFF and GTF for genome annotations data</vt:lpstr>
      <vt:lpstr>PowerPoint Presentation</vt:lpstr>
      <vt:lpstr>Scripting Languages</vt:lpstr>
      <vt:lpstr>Data Visualization</vt:lpstr>
      <vt:lpstr>PowerPoint Presentation</vt:lpstr>
      <vt:lpstr>Data Visualization</vt:lpstr>
      <vt:lpstr>PowerPoint Presentation</vt:lpstr>
    </vt:vector>
  </TitlesOfParts>
  <Company>Cleveland Clinic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Adam</dc:creator>
  <cp:lastModifiedBy>Kim, Adam</cp:lastModifiedBy>
  <cp:revision>57</cp:revision>
  <dcterms:created xsi:type="dcterms:W3CDTF">2019-07-09T15:18:32Z</dcterms:created>
  <dcterms:modified xsi:type="dcterms:W3CDTF">2019-08-12T20:26:45Z</dcterms:modified>
</cp:coreProperties>
</file>